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98" r:id="rId3"/>
    <p:sldId id="516" r:id="rId4"/>
    <p:sldId id="513" r:id="rId5"/>
    <p:sldId id="563" r:id="rId6"/>
    <p:sldId id="582" r:id="rId7"/>
    <p:sldId id="631" r:id="rId8"/>
    <p:sldId id="590" r:id="rId9"/>
    <p:sldId id="632" r:id="rId10"/>
    <p:sldId id="586" r:id="rId11"/>
    <p:sldId id="633" r:id="rId12"/>
    <p:sldId id="583" r:id="rId13"/>
    <p:sldId id="613" r:id="rId14"/>
    <p:sldId id="585" r:id="rId15"/>
    <p:sldId id="636" r:id="rId16"/>
    <p:sldId id="637" r:id="rId17"/>
    <p:sldId id="638" r:id="rId18"/>
    <p:sldId id="641" r:id="rId19"/>
    <p:sldId id="642" r:id="rId20"/>
    <p:sldId id="639" r:id="rId21"/>
    <p:sldId id="640" r:id="rId22"/>
    <p:sldId id="643" r:id="rId23"/>
    <p:sldId id="645" r:id="rId24"/>
    <p:sldId id="644" r:id="rId25"/>
    <p:sldId id="635" r:id="rId26"/>
    <p:sldId id="584" r:id="rId27"/>
    <p:sldId id="615" r:id="rId28"/>
    <p:sldId id="609" r:id="rId29"/>
    <p:sldId id="59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wling, RJ" initials="NR" lastIdx="1" clrIdx="0">
    <p:extLst>
      <p:ext uri="{19B8F6BF-5375-455C-9EA6-DF929625EA0E}">
        <p15:presenceInfo xmlns:p15="http://schemas.microsoft.com/office/powerpoint/2012/main" userId="S::nowling@msoe.edu::6685a180-0ea2-445f-bfda-dfa6af6c06b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34" autoAdjust="0"/>
    <p:restoredTop sz="94660"/>
  </p:normalViewPr>
  <p:slideViewPr>
    <p:cSldViewPr snapToGrid="0">
      <p:cViewPr varScale="1">
        <p:scale>
          <a:sx n="81" d="100"/>
          <a:sy n="81" d="100"/>
        </p:scale>
        <p:origin x="96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jpeg>
</file>

<file path=ppt/media/image3.png>
</file>

<file path=ppt/media/image4.t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71CACB-5971-45D4-9C67-FB657E8DB397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9EE3EA-2FAB-47B0-973D-F2F6D641B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76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622BE-D8B2-4F97-A3D1-FE7DFE35C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5642A-E4AB-4CF5-9AB6-6A4BC016BF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720D7-F72E-4BD6-859F-9172BDC6A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AAFE3-326B-434C-8868-85AE4FFA3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31746-7841-4C25-A242-3ECCD9840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332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0179B-500A-496D-B4D9-F977820B2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77EB8F-B4BA-44E5-88AC-88224F298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44613-DC20-4985-BA9F-FD9160A7D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E41043-1250-4111-B31D-F06A98BF5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098D8-E6A2-4106-AC9E-C128165DD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539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9BD81D-1246-4B00-A010-388321FE02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2597C9-E1FA-4D61-92BB-630BE2C98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6A213-7C75-4546-8719-209016778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AC16E-47A1-48CF-BC45-6C8B32316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F7EC8-FCC5-49F8-95FE-501140C25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525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5BB3D-6C5E-44E6-AA4B-5A6B8E84B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DB805-8BE6-4E29-9C78-3D8B73E09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62477-D5B5-4DDD-A5D9-50198EEF5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F9E22-7F5C-4AC5-81DE-D70CB1A29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27337-FA8A-4FC9-98C8-16D02D9AA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94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BF0DA-C526-440C-9E25-118EE5695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6A23D-1BCE-46E9-BDE5-038B070DF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14AE8-A89F-4AF0-A124-627C96C50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E007E-3A0E-4314-BE35-65A00B25B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07654-312A-49F9-A8A7-E041AEF0E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21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8EA80-9157-46B9-9B6C-866ECB4F0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55512-1E79-417B-AF52-B967554888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0F5347-824F-45BB-94BB-795BE001F0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7BD165-3FD6-4EDC-B038-27B6FAB54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670DF-7097-4D69-8812-83D8CD27A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93A0B-7540-4059-9843-355929D04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671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FD613-E280-44CA-A770-834C432C7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27B75-DC09-433C-9F55-300EC8F8B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BBA939-CA30-4F17-87B7-760951DEA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56A096-3BC1-45BF-BC50-E43A20C280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9EAD1-F304-43E7-9440-3CD09AEE57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D91FD4-5E10-4382-843A-45EC2E7A3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3C9640-D6E4-47BC-95C6-821D6A3FF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657401-4351-40E8-A5AE-99EC9008D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95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FB5DB-477C-48A9-82E4-9F106960F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14A002-3405-414C-BD0D-4E02A8A18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594212-8BB5-49D0-AB4B-36DC204BA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0984A2-C0C8-4E8D-87D6-271599DD5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05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6BCF15-D505-48CD-8264-FE5C9795F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01F9DB-CAA2-4020-9012-9F1EF528E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059D5-D7B0-4AB1-9375-2C4F77616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014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D2E85-C239-4C22-AD11-10405385F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5B297-510E-493F-8C06-041D0A662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2C91D9-41B8-4112-9C50-627E91714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9FF5DB-1613-4DC5-87A3-86E6BE1BF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9C033E-2E39-4F20-B20C-5C24BC111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D31C63-D410-40AA-9340-9A3122208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6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C796E-E2C7-4318-8EF7-93A7D84F5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B41617-2F37-4AC2-B419-EAA8C0AD4F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48A429-F83D-4DB8-8195-20270AE28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18AEFC-C38F-4B3B-AA22-980F0C1CE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BD791E-3787-4F78-872B-58723CBBD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202F8-480F-486B-BD94-412196ACB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324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6B2CB8-2FD9-4E31-B363-89615416A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799CE-A21C-4684-93F1-A267B39C4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8A116-D6CC-4CC6-9E36-248C5BB1D8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86882-1CF3-4E21-89BE-C5CEB3924659}" type="datetimeFigureOut">
              <a:rPr lang="en-US" smtClean="0"/>
              <a:t>12/14/2020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686ED-4DCF-44D7-AC26-E894F4A17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59EE5-4619-4AE1-8C4A-7E25B4066B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983F6-BBDA-4E85-87CF-33C01B4242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656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ritingcenter.gmu.edu/guides/how-to-write-a-research-questio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cirt.gcu.edu/research/developmentresources/tutorials/question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iencebuddies.org/blog/a-strong-hypothesi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DB932-E397-4929-95D5-E688161E31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DE6D2B-55C7-4A2B-B516-E6D8FFBE9A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CS3300 Data Science</a:t>
            </a:r>
          </a:p>
        </p:txBody>
      </p:sp>
    </p:spTree>
    <p:extLst>
      <p:ext uri="{BB962C8B-B14F-4D97-AF65-F5344CB8AC3E}">
        <p14:creationId xmlns:p14="http://schemas.microsoft.com/office/powerpoint/2010/main" val="953135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9082-61E4-4E4C-B383-C05F22AB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Types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2B378D-9A69-BD46-BDDD-D6F439E359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Observational Studies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8395-EE12-984C-A2DA-88082EAA0F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Investigators observe subjects and measure variables of interest</a:t>
            </a:r>
          </a:p>
          <a:p>
            <a:r>
              <a:rPr lang="en-US" dirty="0"/>
              <a:t>Without assigning treatments to the subjects</a:t>
            </a:r>
          </a:p>
          <a:p>
            <a:r>
              <a:rPr lang="en-US" dirty="0"/>
              <a:t>Data is collected without changing the system being observed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3E4F4B-7813-0548-BD5C-FA2EF65A86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Controlled Experiments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5B6AA7-9C41-EA4E-8788-B0697C9C9B5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Independent and dependent variables are identified</a:t>
            </a:r>
          </a:p>
          <a:p>
            <a:r>
              <a:rPr lang="en-US" dirty="0"/>
              <a:t>Apply treatments to experimental units (alter independent variables)</a:t>
            </a:r>
          </a:p>
          <a:p>
            <a:r>
              <a:rPr lang="en-US" dirty="0"/>
              <a:t>Observe changes in dependent variables </a:t>
            </a:r>
          </a:p>
        </p:txBody>
      </p:sp>
    </p:spTree>
    <p:extLst>
      <p:ext uri="{BB962C8B-B14F-4D97-AF65-F5344CB8AC3E}">
        <p14:creationId xmlns:p14="http://schemas.microsoft.com/office/powerpoint/2010/main" val="1394364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pollo 7 Astronaut Uses Pastafarian Chart On Pirates And Global  Temperatures To Argue Climate Change Isn't Real | Politics | US News">
            <a:extLst>
              <a:ext uri="{FF2B5EF4-FFF2-40B4-BE49-F238E27FC236}">
                <a16:creationId xmlns:a16="http://schemas.microsoft.com/office/drawing/2014/main" id="{669E8907-A9BC-4535-A23E-AC2E9B70B7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"/>
          <a:stretch/>
        </p:blipFill>
        <p:spPr bwMode="auto">
          <a:xfrm>
            <a:off x="6409064" y="2021931"/>
            <a:ext cx="5519729" cy="395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710D1C-1792-4E06-B3F2-F02A40A1F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does not imply Causation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E9746-54C5-43EE-BF47-2BBE5F3D24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popular to say.</a:t>
            </a:r>
          </a:p>
          <a:p>
            <a:r>
              <a:rPr lang="en-US" dirty="0"/>
              <a:t>True - but cool it.</a:t>
            </a:r>
          </a:p>
          <a:p>
            <a:endParaRPr lang="en-US" dirty="0"/>
          </a:p>
          <a:p>
            <a:r>
              <a:rPr lang="en-US" dirty="0"/>
              <a:t>Why controlled studies are great</a:t>
            </a:r>
          </a:p>
          <a:p>
            <a:pPr lvl="1"/>
            <a:r>
              <a:rPr lang="en-US" dirty="0"/>
              <a:t>Try to control confounding variables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97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9082-61E4-4E4C-B383-C05F22AB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and How Much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8395-EE12-984C-A2DA-88082EAA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statistics, we can figure out how many data points we need to collect to support a hypothesis</a:t>
            </a:r>
          </a:p>
          <a:p>
            <a:r>
              <a:rPr lang="en-US" dirty="0"/>
              <a:t>This depends on:</a:t>
            </a:r>
          </a:p>
          <a:p>
            <a:pPr lvl="1"/>
            <a:r>
              <a:rPr lang="en-US" dirty="0"/>
              <a:t>Effect size: How large are the differences for a measured variable between two groups?</a:t>
            </a:r>
          </a:p>
          <a:p>
            <a:pPr lvl="1"/>
            <a:r>
              <a:rPr lang="en-US" dirty="0"/>
              <a:t>Desired level of confidence: 95%?  90%?</a:t>
            </a:r>
          </a:p>
          <a:p>
            <a:r>
              <a:rPr lang="en-US" dirty="0"/>
              <a:t>A smaller effect size requires more data to detect</a:t>
            </a:r>
          </a:p>
          <a:p>
            <a:r>
              <a:rPr lang="en-US" dirty="0"/>
              <a:t>This is usually not feasible for machine learning models that use multiple types of variables and how poorly-characterized mathematical forms</a:t>
            </a:r>
          </a:p>
        </p:txBody>
      </p:sp>
    </p:spTree>
    <p:extLst>
      <p:ext uri="{BB962C8B-B14F-4D97-AF65-F5344CB8AC3E}">
        <p14:creationId xmlns:p14="http://schemas.microsoft.com/office/powerpoint/2010/main" val="1448663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9082-61E4-4E4C-B383-C05F22AB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8395-EE12-984C-A2DA-88082EAA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can rarely collect every data point for a population</a:t>
            </a:r>
          </a:p>
          <a:p>
            <a:pPr lvl="1"/>
            <a:r>
              <a:rPr lang="en-US" dirty="0"/>
              <a:t>E.g., surveying people to determine their favorite ice cream flavors</a:t>
            </a:r>
          </a:p>
          <a:p>
            <a:r>
              <a:rPr lang="en-US" dirty="0"/>
              <a:t>We need to choose a subset (sample)</a:t>
            </a:r>
          </a:p>
          <a:p>
            <a:r>
              <a:rPr lang="en-US" dirty="0"/>
              <a:t>We have to be careful about introducing bias with a poor sampling strategy</a:t>
            </a:r>
          </a:p>
        </p:txBody>
      </p:sp>
    </p:spTree>
    <p:extLst>
      <p:ext uri="{BB962C8B-B14F-4D97-AF65-F5344CB8AC3E}">
        <p14:creationId xmlns:p14="http://schemas.microsoft.com/office/powerpoint/2010/main" val="3048346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9082-61E4-4E4C-B383-C05F22AB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Feasibility &amp; Sustainability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8395-EE12-984C-A2DA-88082EAA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Is it physically feasible to collect the needed data?</a:t>
            </a:r>
          </a:p>
          <a:p>
            <a:r>
              <a:rPr lang="en-US" dirty="0"/>
              <a:t>Is is cost effective for you to collect the data (vs its expected value)?</a:t>
            </a:r>
          </a:p>
          <a:p>
            <a:r>
              <a:rPr lang="en-US" dirty="0"/>
              <a:t>Can the data collection and labeling be automated?</a:t>
            </a:r>
          </a:p>
        </p:txBody>
      </p:sp>
    </p:spTree>
    <p:extLst>
      <p:ext uri="{BB962C8B-B14F-4D97-AF65-F5344CB8AC3E}">
        <p14:creationId xmlns:p14="http://schemas.microsoft.com/office/powerpoint/2010/main" val="1378314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6D802F-4F6E-47EA-88D2-627AFDBD1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Experiment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831D9-E71C-4E14-A8F0-D2E566D1DC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537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C614E-238B-4042-945F-481DF3C93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Renal Disease and Injury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CD929-D7CB-4B94-AD65-DAB0B8306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Kidney function plays an important role in the body</a:t>
            </a:r>
          </a:p>
          <a:p>
            <a:pPr lvl="1"/>
            <a:r>
              <a:rPr lang="en-US" dirty="0"/>
              <a:t>Blood pressure homeostasis</a:t>
            </a:r>
          </a:p>
          <a:p>
            <a:pPr lvl="1"/>
            <a:r>
              <a:rPr lang="en-US" dirty="0"/>
              <a:t>Water and electrolyte homeostasis</a:t>
            </a:r>
          </a:p>
          <a:p>
            <a:pPr lvl="1"/>
            <a:endParaRPr lang="en-US" dirty="0"/>
          </a:p>
          <a:p>
            <a:r>
              <a:rPr lang="en-US" dirty="0"/>
              <a:t>Study Question</a:t>
            </a:r>
          </a:p>
          <a:p>
            <a:pPr lvl="1"/>
            <a:r>
              <a:rPr lang="en-US" dirty="0"/>
              <a:t>Do we see increased kidney injury in these diseases that are associated with kidney function?</a:t>
            </a:r>
          </a:p>
        </p:txBody>
      </p:sp>
    </p:spTree>
    <p:extLst>
      <p:ext uri="{BB962C8B-B14F-4D97-AF65-F5344CB8AC3E}">
        <p14:creationId xmlns:p14="http://schemas.microsoft.com/office/powerpoint/2010/main" val="3399369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A1FC3-1D54-4ECF-9005-D79291E0E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kidney and the Glomerulus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75A953-6776-4519-A666-36E236E9A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916" y="1581956"/>
            <a:ext cx="5597910" cy="5095650"/>
          </a:xfrm>
          <a:prstGeom prst="rect">
            <a:avLst/>
          </a:prstGeom>
          <a:ln w="38100"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42AD7AE-82F6-407D-80B6-8F732CE73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901" y="2485466"/>
            <a:ext cx="4200534" cy="3288629"/>
          </a:xfrm>
          <a:prstGeom prst="rect">
            <a:avLst/>
          </a:prstGeom>
          <a:ln w="38100">
            <a:noFill/>
          </a:ln>
        </p:spPr>
      </p:pic>
    </p:spTree>
    <p:extLst>
      <p:ext uri="{BB962C8B-B14F-4D97-AF65-F5344CB8AC3E}">
        <p14:creationId xmlns:p14="http://schemas.microsoft.com/office/powerpoint/2010/main" val="36942124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95FA3-2002-4FE4-A226-2A71B7DA2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Kidney and Glomerulus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49CA1E7-0CFD-44B5-841A-FD86A5B27A1E}"/>
              </a:ext>
            </a:extLst>
          </p:cNvPr>
          <p:cNvGrpSpPr/>
          <p:nvPr/>
        </p:nvGrpSpPr>
        <p:grpSpPr>
          <a:xfrm>
            <a:off x="198601" y="4123807"/>
            <a:ext cx="2309022" cy="1733548"/>
            <a:chOff x="1174973" y="226607"/>
            <a:chExt cx="2309022" cy="173354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E0E2BFD-3F7E-4555-9022-BD2607EB0A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0232" b="67526"/>
            <a:stretch/>
          </p:blipFill>
          <p:spPr>
            <a:xfrm>
              <a:off x="1174973" y="226607"/>
              <a:ext cx="2309022" cy="1733548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E960513-154C-4695-9AB2-70A70457BBEC}"/>
                </a:ext>
              </a:extLst>
            </p:cNvPr>
            <p:cNvSpPr txBox="1"/>
            <p:nvPr/>
          </p:nvSpPr>
          <p:spPr>
            <a:xfrm>
              <a:off x="2970440" y="1486973"/>
              <a:ext cx="513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0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504179E-A3C7-4691-849B-3A3B1A7413DB}"/>
              </a:ext>
            </a:extLst>
          </p:cNvPr>
          <p:cNvGrpSpPr/>
          <p:nvPr/>
        </p:nvGrpSpPr>
        <p:grpSpPr>
          <a:xfrm>
            <a:off x="2566650" y="4123807"/>
            <a:ext cx="2331961" cy="1747982"/>
            <a:chOff x="3569147" y="1127313"/>
            <a:chExt cx="2331961" cy="1747982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6122BEB-3872-4696-9909-B0116E1C8C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945" b="67295"/>
            <a:stretch/>
          </p:blipFill>
          <p:spPr>
            <a:xfrm>
              <a:off x="3569147" y="1127313"/>
              <a:ext cx="2309020" cy="1735932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3FDBB98-7C9D-42AB-A3DA-07CCC5230444}"/>
                </a:ext>
              </a:extLst>
            </p:cNvPr>
            <p:cNvSpPr txBox="1"/>
            <p:nvPr/>
          </p:nvSpPr>
          <p:spPr>
            <a:xfrm>
              <a:off x="5387554" y="2413630"/>
              <a:ext cx="513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1+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7D7EDE5-D2EA-4462-8598-8E17C4BA6314}"/>
              </a:ext>
            </a:extLst>
          </p:cNvPr>
          <p:cNvGrpSpPr/>
          <p:nvPr/>
        </p:nvGrpSpPr>
        <p:grpSpPr>
          <a:xfrm>
            <a:off x="4942720" y="4123737"/>
            <a:ext cx="2360248" cy="1774178"/>
            <a:chOff x="1174973" y="2043321"/>
            <a:chExt cx="2360248" cy="177417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194D239-EFA8-427A-BE18-1C7114FCA2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3722" r="50232" b="33626"/>
            <a:stretch/>
          </p:blipFill>
          <p:spPr>
            <a:xfrm>
              <a:off x="1174973" y="2043321"/>
              <a:ext cx="2309022" cy="1743078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59C440D-C71F-4663-8643-54976027B3EE}"/>
                </a:ext>
              </a:extLst>
            </p:cNvPr>
            <p:cNvSpPr txBox="1"/>
            <p:nvPr/>
          </p:nvSpPr>
          <p:spPr>
            <a:xfrm>
              <a:off x="3021667" y="3355834"/>
              <a:ext cx="513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2+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F619B16-15DD-41A2-ACFA-E774DE10904D}"/>
              </a:ext>
            </a:extLst>
          </p:cNvPr>
          <p:cNvGrpSpPr/>
          <p:nvPr/>
        </p:nvGrpSpPr>
        <p:grpSpPr>
          <a:xfrm>
            <a:off x="7321862" y="4125173"/>
            <a:ext cx="2320319" cy="1733553"/>
            <a:chOff x="5924134" y="226602"/>
            <a:chExt cx="2320319" cy="173355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A6C7CDD-DD02-497C-A414-159C19AA23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945" t="33961" b="33378"/>
            <a:stretch/>
          </p:blipFill>
          <p:spPr>
            <a:xfrm>
              <a:off x="5924134" y="226602"/>
              <a:ext cx="2309020" cy="1733553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2D3A53E-27FB-43BE-AFC0-C1CC0EB3917E}"/>
                </a:ext>
              </a:extLst>
            </p:cNvPr>
            <p:cNvSpPr txBox="1"/>
            <p:nvPr/>
          </p:nvSpPr>
          <p:spPr>
            <a:xfrm>
              <a:off x="7730899" y="1486973"/>
              <a:ext cx="513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3+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874DB04-7605-45AB-B2E5-655015788841}"/>
              </a:ext>
            </a:extLst>
          </p:cNvPr>
          <p:cNvGrpSpPr/>
          <p:nvPr/>
        </p:nvGrpSpPr>
        <p:grpSpPr>
          <a:xfrm>
            <a:off x="9702973" y="3272927"/>
            <a:ext cx="2324211" cy="1730877"/>
            <a:chOff x="8292182" y="1144418"/>
            <a:chExt cx="2324211" cy="173087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784B4C2-869B-4401-A3AC-590C8450EF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7802" r="50232"/>
            <a:stretch/>
          </p:blipFill>
          <p:spPr>
            <a:xfrm>
              <a:off x="8292182" y="1144418"/>
              <a:ext cx="2309022" cy="1718827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200F264-8F44-4289-B675-B1E481F86302}"/>
                </a:ext>
              </a:extLst>
            </p:cNvPr>
            <p:cNvSpPr txBox="1"/>
            <p:nvPr/>
          </p:nvSpPr>
          <p:spPr>
            <a:xfrm>
              <a:off x="10102839" y="2413630"/>
              <a:ext cx="513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4+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473AAA1-88BD-4364-B5E2-D6FFA7F00E47}"/>
              </a:ext>
            </a:extLst>
          </p:cNvPr>
          <p:cNvGrpSpPr/>
          <p:nvPr/>
        </p:nvGrpSpPr>
        <p:grpSpPr>
          <a:xfrm>
            <a:off x="9702973" y="5042993"/>
            <a:ext cx="2352496" cy="1774178"/>
            <a:chOff x="5924134" y="2043321"/>
            <a:chExt cx="2352496" cy="1774178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DBFD727-B8BD-4388-9829-C5873C0899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945" t="67878"/>
            <a:stretch/>
          </p:blipFill>
          <p:spPr>
            <a:xfrm>
              <a:off x="5924134" y="2043321"/>
              <a:ext cx="2309020" cy="1704976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1F16D6D-79DD-4EFC-8BAB-5EF0181108BE}"/>
                </a:ext>
              </a:extLst>
            </p:cNvPr>
            <p:cNvSpPr txBox="1"/>
            <p:nvPr/>
          </p:nvSpPr>
          <p:spPr>
            <a:xfrm>
              <a:off x="7763076" y="3355834"/>
              <a:ext cx="5135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4+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9C1A706-0F76-489A-9C32-464826636F32}"/>
              </a:ext>
            </a:extLst>
          </p:cNvPr>
          <p:cNvSpPr/>
          <p:nvPr/>
        </p:nvSpPr>
        <p:spPr>
          <a:xfrm>
            <a:off x="4670854" y="6240090"/>
            <a:ext cx="47506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b="1" dirty="0">
                <a:latin typeface="Arial" panose="020B0604020202020204" pitchFamily="34" charset="0"/>
              </a:rPr>
              <a:t>Raji et al. 1984</a:t>
            </a:r>
          </a:p>
        </p:txBody>
      </p:sp>
      <p:pic>
        <p:nvPicPr>
          <p:cNvPr id="23" name="Picture 2" descr="https://static-content.springer.com/image/art%3A10.1007%2Fs00109-017-1514-8/MediaObjects/109_2017_1514_Fig2_HTML.gif">
            <a:extLst>
              <a:ext uri="{FF2B5EF4-FFF2-40B4-BE49-F238E27FC236}">
                <a16:creationId xmlns:a16="http://schemas.microsoft.com/office/drawing/2014/main" id="{EE350A6B-7877-4E8F-BC29-411BD888A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313" y="1690688"/>
            <a:ext cx="7576567" cy="2125135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472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92D36-061D-48FC-ACE6-26F04D0EE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4C99F-B1E1-454B-A58E-C7F1C7A2CE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Hypothesis 1:</a:t>
            </a:r>
          </a:p>
          <a:p>
            <a:pPr lvl="1"/>
            <a:r>
              <a:rPr lang="en-US" dirty="0"/>
              <a:t>There is a positive correlation between glomerular injury and blood pressure.</a:t>
            </a:r>
          </a:p>
          <a:p>
            <a:endParaRPr lang="en-US" dirty="0"/>
          </a:p>
          <a:p>
            <a:r>
              <a:rPr lang="en-US" dirty="0"/>
              <a:t>Hypothesis 2:</a:t>
            </a:r>
          </a:p>
          <a:p>
            <a:pPr lvl="1"/>
            <a:r>
              <a:rPr lang="en-US" dirty="0"/>
              <a:t>Distribution of glomerular injury throughout the kidney is not spatially random</a:t>
            </a:r>
          </a:p>
          <a:p>
            <a:pPr marL="457200" lvl="1" indent="0" algn="ctr">
              <a:buNone/>
            </a:pPr>
            <a:r>
              <a:rPr lang="en-US" dirty="0"/>
              <a:t>-</a:t>
            </a:r>
          </a:p>
          <a:p>
            <a:pPr lvl="1"/>
            <a:r>
              <a:rPr lang="en-US" dirty="0"/>
              <a:t>Neighboring glomeruli are more likely to have the same injury score than you would expect to see from a random distribution.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27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92A56-F642-424A-9289-4583E16CB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Science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6347D-D76E-4773-8817-10599527C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95E407-10E2-4A22-A90B-1CE00FCC0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0" y="0"/>
            <a:ext cx="54885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3387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42D83-44A5-4F11-8A99-DBC02FF00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controlled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7D40E-02E6-470F-A550-AC1FCC735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Variables within the study included</a:t>
            </a:r>
          </a:p>
          <a:p>
            <a:pPr lvl="1"/>
            <a:r>
              <a:rPr lang="en-US" dirty="0"/>
              <a:t>Rat Strain (Heterogenous stock, Dahl salt-sensitive, and Sprague Dawley)</a:t>
            </a:r>
          </a:p>
          <a:p>
            <a:pPr lvl="1"/>
            <a:r>
              <a:rPr lang="en-US" dirty="0"/>
              <a:t>Kidney flushing protocols</a:t>
            </a:r>
          </a:p>
          <a:p>
            <a:pPr lvl="1"/>
            <a:r>
              <a:rPr lang="en-US" dirty="0"/>
              <a:t>Varying blood pressures of the animals due to experimental treatment (ranging from ~110 mmHg to ~180 mmHg)</a:t>
            </a:r>
          </a:p>
          <a:p>
            <a:pPr lvl="1"/>
            <a:endParaRPr lang="en-US" dirty="0"/>
          </a:p>
          <a:p>
            <a:r>
              <a:rPr lang="en-US" dirty="0"/>
              <a:t>How much data?</a:t>
            </a:r>
          </a:p>
          <a:p>
            <a:pPr lvl="1"/>
            <a:r>
              <a:rPr lang="en-US" dirty="0"/>
              <a:t>109 Kidneys were collected.</a:t>
            </a:r>
          </a:p>
          <a:p>
            <a:pPr lvl="1"/>
            <a:r>
              <a:rPr lang="en-US" dirty="0"/>
              <a:t>~32,000 glomeruli were imaged and assessed</a:t>
            </a:r>
          </a:p>
        </p:txBody>
      </p:sp>
    </p:spTree>
    <p:extLst>
      <p:ext uri="{BB962C8B-B14F-4D97-AF65-F5344CB8AC3E}">
        <p14:creationId xmlns:p14="http://schemas.microsoft.com/office/powerpoint/2010/main" val="1722253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7DE90-484E-4E93-A116-36CC22FA2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bias?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4BA65E-F8C1-47E9-BEBF-25B308679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12030"/>
            <a:ext cx="4272755" cy="43626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EF6391-6FB1-4DBD-A05A-BCAA20BB2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821" y="2373232"/>
            <a:ext cx="5814244" cy="280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04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27AD6-0230-4EE4-BD49-FAE8D49FF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1 – Sampling Bias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039FF-B6C6-4580-8662-41A6CED37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There is a positive correlation between glomerular injury and blood pressure.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DB0C7D-C8CC-4964-AFD8-378866C93A2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19341" y="2974637"/>
            <a:ext cx="6353318" cy="35182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151764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60DBB-988A-4BEE-82D7-8CC926566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2 – Spatial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78593A-577F-4BA5-89DD-4767EC9AFE47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" y="2055812"/>
            <a:ext cx="10271760" cy="39868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99775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2C07-D889-42EE-9B9F-F735F1FFE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455C7-F2F5-48BA-93B1-9597BF703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Distribution of glomerular injury throughout the kidney is not spatially random</a:t>
            </a:r>
          </a:p>
          <a:p>
            <a:pPr marL="0" indent="0" algn="ctr">
              <a:buNone/>
            </a:pPr>
            <a:r>
              <a:rPr lang="en-US" sz="2400" dirty="0"/>
              <a:t>-</a:t>
            </a:r>
          </a:p>
          <a:p>
            <a:r>
              <a:rPr lang="en-US" sz="2400" dirty="0"/>
              <a:t>Neighboring glomeruli are more likely to have the same injury score than you would expect to see from a random distribution.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CDD1E8-5F27-4833-B316-46794115C1D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286" y="3856672"/>
            <a:ext cx="7240588" cy="274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070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A43F3-9D6A-44AB-9FDD-B1C684BE4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Study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7E859-FC88-4403-A948-BF81C8A0A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4918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9082-61E4-4E4C-B383-C05F22AB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8395-EE12-984C-A2DA-88082EAA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Could the study impact someone's rights?</a:t>
            </a:r>
          </a:p>
          <a:p>
            <a:r>
              <a:rPr lang="en-US" dirty="0"/>
              <a:t>Could the study invade someone's privacy?</a:t>
            </a:r>
          </a:p>
          <a:p>
            <a:r>
              <a:rPr lang="en-US" dirty="0"/>
              <a:t>What will be the larger societal impact?</a:t>
            </a:r>
          </a:p>
          <a:p>
            <a:r>
              <a:rPr lang="en-US" dirty="0"/>
              <a:t>What will the subjects be hurt?</a:t>
            </a:r>
          </a:p>
          <a:p>
            <a:r>
              <a:rPr lang="en-US" dirty="0"/>
              <a:t>Do you have permission to use the data?</a:t>
            </a:r>
          </a:p>
        </p:txBody>
      </p:sp>
    </p:spTree>
    <p:extLst>
      <p:ext uri="{BB962C8B-B14F-4D97-AF65-F5344CB8AC3E}">
        <p14:creationId xmlns:p14="http://schemas.microsoft.com/office/powerpoint/2010/main" val="31708147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269D4-C3DE-AC4E-9B2F-1B5ADB23B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Privacy Laws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757CC-C006-5540-A2AF-5A23CF9D1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Health Insurance Portability and Accountability (HIPAA)</a:t>
            </a:r>
          </a:p>
          <a:p>
            <a:r>
              <a:rPr lang="en-US" dirty="0"/>
              <a:t>Family Educational Rights and Privacy Act (FERPA)</a:t>
            </a:r>
          </a:p>
          <a:p>
            <a:r>
              <a:rPr lang="en-US" dirty="0"/>
              <a:t>EU General Data Protection Regulation (GDPR)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4856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B1A35-430C-4E4E-BE4E-BE4ED8434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Institutional Review 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2FF41-8F43-9A45-96F3-7E7B36705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medical and academic research situations, studies on humans or animal subjects need to be approved by an institutional review board (IRB)</a:t>
            </a:r>
          </a:p>
          <a:p>
            <a:r>
              <a:rPr lang="en-US" dirty="0"/>
              <a:t>The IRB will ask you to determine:</a:t>
            </a:r>
          </a:p>
          <a:p>
            <a:pPr lvl="1"/>
            <a:r>
              <a:rPr lang="en-US" dirty="0"/>
              <a:t>What data is being collected</a:t>
            </a:r>
          </a:p>
          <a:p>
            <a:pPr lvl="1"/>
            <a:r>
              <a:rPr lang="en-US" dirty="0"/>
              <a:t>Justify why that data is needed</a:t>
            </a:r>
          </a:p>
          <a:p>
            <a:pPr lvl="1"/>
            <a:r>
              <a:rPr lang="en-US" dirty="0"/>
              <a:t>Who will have access</a:t>
            </a:r>
          </a:p>
          <a:p>
            <a:pPr lvl="1"/>
            <a:r>
              <a:rPr lang="en-US" dirty="0"/>
              <a:t>Describe your plan for storage and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134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4B33A-3AC2-604E-A639-9431A4150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AD69B-CDB5-2E4A-8951-AAD3B4CCF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Risk Assessment</a:t>
            </a:r>
          </a:p>
          <a:p>
            <a:pPr lvl="1"/>
            <a:r>
              <a:rPr lang="en-US" dirty="0"/>
              <a:t>What is the expected cost of a breach vs value of the data?</a:t>
            </a:r>
          </a:p>
          <a:p>
            <a:pPr lvl="1"/>
            <a:r>
              <a:rPr lang="en-US" dirty="0"/>
              <a:t>What are the attack avenues?</a:t>
            </a:r>
          </a:p>
          <a:p>
            <a:r>
              <a:rPr lang="en-US" dirty="0"/>
              <a:t>Mitigating Risk</a:t>
            </a:r>
          </a:p>
          <a:p>
            <a:pPr lvl="1"/>
            <a:r>
              <a:rPr lang="en-US" dirty="0"/>
              <a:t>Only collect the data you absolutely need</a:t>
            </a:r>
          </a:p>
          <a:p>
            <a:pPr lvl="1"/>
            <a:r>
              <a:rPr lang="en-US" dirty="0"/>
              <a:t>Limit access to data</a:t>
            </a:r>
          </a:p>
          <a:p>
            <a:pPr lvl="1"/>
            <a:r>
              <a:rPr lang="en-US" dirty="0"/>
              <a:t>Limit how long you keep the data</a:t>
            </a:r>
          </a:p>
          <a:p>
            <a:pPr lvl="1"/>
            <a:r>
              <a:rPr lang="en-US" dirty="0"/>
              <a:t>Encryption (at rest / transfer)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849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10F16-450A-4146-995D-A54919544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Modes of Inquiry: Data Driven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985F6-0BD3-4B45-9C0B-381BD3211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start with a data set</a:t>
            </a:r>
          </a:p>
          <a:p>
            <a:r>
              <a:rPr lang="en-US" dirty="0"/>
              <a:t>We explore the data set to identify patterns</a:t>
            </a:r>
          </a:p>
          <a:p>
            <a:r>
              <a:rPr lang="en-US" dirty="0"/>
              <a:t>From these patterns, we ask questions and form hypotheses</a:t>
            </a:r>
          </a:p>
          <a:p>
            <a:r>
              <a:rPr lang="en-US" dirty="0"/>
              <a:t>We may be able to use the data to answer the hypothesis or may need to design a new experiment</a:t>
            </a:r>
          </a:p>
          <a:p>
            <a:r>
              <a:rPr lang="en-US" dirty="0"/>
              <a:t>This is a new mode </a:t>
            </a:r>
            <a:r>
              <a:rPr lang="en-US"/>
              <a:t>of inquiry </a:t>
            </a:r>
            <a:r>
              <a:rPr lang="en-US" dirty="0"/>
              <a:t>and what makes Data Science different from traditional science and engineering.</a:t>
            </a:r>
          </a:p>
        </p:txBody>
      </p:sp>
    </p:spTree>
    <p:extLst>
      <p:ext uri="{BB962C8B-B14F-4D97-AF65-F5344CB8AC3E}">
        <p14:creationId xmlns:p14="http://schemas.microsoft.com/office/powerpoint/2010/main" val="2291224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10F16-450A-4146-995D-A54919544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Modes of Inquiry: Hypothesis Driven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985F6-0BD3-4B45-9C0B-381BD3211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 scientific method</a:t>
            </a:r>
          </a:p>
          <a:p>
            <a:r>
              <a:rPr lang="en-US" dirty="0"/>
              <a:t>We form a hypothesis</a:t>
            </a:r>
          </a:p>
          <a:p>
            <a:r>
              <a:rPr lang="en-US" dirty="0"/>
              <a:t>We design an experiment (including collecting data) to test the hypothesis</a:t>
            </a:r>
          </a:p>
          <a:p>
            <a:r>
              <a:rPr lang="en-US" dirty="0"/>
              <a:t>If the experiment is able to reject or disprove the hypothesis, we generate a new hypothesis</a:t>
            </a:r>
          </a:p>
          <a:p>
            <a:r>
              <a:rPr lang="en-US" dirty="0"/>
              <a:t>Otherwise, we design another experiment to test the hypothesis</a:t>
            </a:r>
          </a:p>
          <a:p>
            <a:r>
              <a:rPr lang="en-US" dirty="0"/>
              <a:t>Eventually, if we are unable to disprove the hypothesis, it becomes a law</a:t>
            </a:r>
          </a:p>
        </p:txBody>
      </p:sp>
    </p:spTree>
    <p:extLst>
      <p:ext uri="{BB962C8B-B14F-4D97-AF65-F5344CB8AC3E}">
        <p14:creationId xmlns:p14="http://schemas.microsoft.com/office/powerpoint/2010/main" val="1200184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9082-61E4-4E4C-B383-C05F22AB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8395-EE12-984C-A2DA-88082EAA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some cases, you may have an opportunity to participate in the design of a study</a:t>
            </a:r>
          </a:p>
          <a:p>
            <a:r>
              <a:rPr lang="en-US" dirty="0"/>
              <a:t>Process</a:t>
            </a:r>
          </a:p>
          <a:p>
            <a:pPr lvl="1"/>
            <a:r>
              <a:rPr lang="en-US" dirty="0"/>
              <a:t>State Research Questions and Hypotheses</a:t>
            </a:r>
          </a:p>
          <a:p>
            <a:pPr lvl="1"/>
            <a:r>
              <a:rPr lang="en-US" dirty="0"/>
              <a:t>Identify Data Sources and How Much Data to Collect</a:t>
            </a:r>
          </a:p>
          <a:p>
            <a:pPr lvl="1"/>
            <a:r>
              <a:rPr lang="en-US" dirty="0"/>
              <a:t>Evaluate Feasibility &amp; Sustainability of Study</a:t>
            </a:r>
          </a:p>
          <a:p>
            <a:pPr lvl="1"/>
            <a:r>
              <a:rPr lang="en-US" dirty="0"/>
              <a:t>Evaluate Security of Study</a:t>
            </a:r>
          </a:p>
          <a:p>
            <a:pPr lvl="1"/>
            <a:r>
              <a:rPr lang="en-US" dirty="0"/>
              <a:t>Evaluate Ethics of Study</a:t>
            </a:r>
          </a:p>
        </p:txBody>
      </p:sp>
    </p:spTree>
    <p:extLst>
      <p:ext uri="{BB962C8B-B14F-4D97-AF65-F5344CB8AC3E}">
        <p14:creationId xmlns:p14="http://schemas.microsoft.com/office/powerpoint/2010/main" val="2919560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89082-61E4-4E4C-B383-C05F22AB3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8395-EE12-984C-A2DA-88082EAA0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Before collecting data, we should identify research questions and hypotheses</a:t>
            </a:r>
          </a:p>
          <a:p>
            <a:r>
              <a:rPr lang="en-US" dirty="0"/>
              <a:t>Good research questions are:</a:t>
            </a:r>
          </a:p>
          <a:p>
            <a:pPr lvl="1"/>
            <a:r>
              <a:rPr lang="en-US" dirty="0"/>
              <a:t>Clear: it provides enough specifics that one’s audience can easily understand its purpose without needing additional explanation</a:t>
            </a:r>
          </a:p>
          <a:p>
            <a:pPr lvl="1"/>
            <a:r>
              <a:rPr lang="en-US" dirty="0"/>
              <a:t>Focused: it is narrow enough that it can be answered thoroughly</a:t>
            </a:r>
          </a:p>
          <a:p>
            <a:pPr lvl="1"/>
            <a:r>
              <a:rPr lang="en-US" dirty="0"/>
              <a:t>Concise: it is expressed in the fewest possible words</a:t>
            </a:r>
          </a:p>
          <a:p>
            <a:pPr lvl="1"/>
            <a:r>
              <a:rPr lang="en-US" dirty="0"/>
              <a:t>Specific: explicitly identify variables of interest and their relationship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A769B8-BCAD-C84B-9E25-216050061EE4}"/>
              </a:ext>
            </a:extLst>
          </p:cNvPr>
          <p:cNvSpPr txBox="1"/>
          <p:nvPr/>
        </p:nvSpPr>
        <p:spPr>
          <a:xfrm>
            <a:off x="760288" y="6287784"/>
            <a:ext cx="54881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https://writingcenter.gmu.edu/guides/how-to-write-a-research-question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74703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D6ED6-0354-7845-A644-93264158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15099C-EEC2-8547-9665-A269514872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1EA899-265E-2543-B1B1-EA8AB125AB5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How does the education level of the parent impact childhood obesity rates in Phoenix, AZ?</a:t>
            </a:r>
          </a:p>
          <a:p>
            <a:r>
              <a:rPr lang="en-US" dirty="0"/>
              <a:t>How does childhood obesity correlate with academic performance in elementary school children?</a:t>
            </a:r>
          </a:p>
          <a:p>
            <a:r>
              <a:rPr lang="en-US" dirty="0"/>
              <a:t>What is the relationship between physical activity levels and childhood obesity?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7AFA2B-9624-9F49-90A2-4D079E4F6E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Bad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918AD1-6F83-9248-983F-C61900F3E64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is the childhood obesity rate in Phoenix, AZ?</a:t>
            </a:r>
          </a:p>
          <a:p>
            <a:r>
              <a:rPr lang="en-US" dirty="0"/>
              <a:t>What are the effects of childhood obesity in the United States?</a:t>
            </a:r>
          </a:p>
          <a:p>
            <a:r>
              <a:rPr lang="en-US" dirty="0"/>
              <a:t>How much time do young children spend doing physical activity per day?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85343B-264A-E144-A997-0EE3536ECBB5}"/>
              </a:ext>
            </a:extLst>
          </p:cNvPr>
          <p:cNvSpPr txBox="1"/>
          <p:nvPr/>
        </p:nvSpPr>
        <p:spPr>
          <a:xfrm>
            <a:off x="565079" y="6411074"/>
            <a:ext cx="5437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https://cirt.gcu.edu/research/developmentresources/tutorials/question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77988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4AE4-C869-A34B-A8A8-CCA1C9B2C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564C6-1471-8447-BAC6-96BDB2FAD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"Educated guess" that answers a research question</a:t>
            </a:r>
          </a:p>
          <a:p>
            <a:r>
              <a:rPr lang="en-US" dirty="0"/>
              <a:t>We should seek to prove or disprove the hypothesis</a:t>
            </a:r>
          </a:p>
          <a:p>
            <a:r>
              <a:rPr lang="en-US" dirty="0"/>
              <a:t>Well-constructed hypothesis:</a:t>
            </a:r>
          </a:p>
          <a:p>
            <a:pPr lvl="1"/>
            <a:r>
              <a:rPr lang="en-US" dirty="0"/>
              <a:t>Is a statement in an "if-then" form</a:t>
            </a:r>
          </a:p>
          <a:p>
            <a:pPr lvl="1"/>
            <a:r>
              <a:rPr lang="en-US" dirty="0"/>
              <a:t>Specific (mentions variables and the direction of their relationship)</a:t>
            </a:r>
          </a:p>
          <a:p>
            <a:pPr lvl="1"/>
            <a:r>
              <a:rPr lang="en-US" dirty="0"/>
              <a:t>Testable (falsifiable)</a:t>
            </a:r>
          </a:p>
          <a:p>
            <a:r>
              <a:rPr lang="en-US" dirty="0"/>
              <a:t>Hypotheses are not questions, they are statements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9114DE-7B99-B64D-AFDB-8557AFC34086}"/>
              </a:ext>
            </a:extLst>
          </p:cNvPr>
          <p:cNvSpPr txBox="1"/>
          <p:nvPr/>
        </p:nvSpPr>
        <p:spPr>
          <a:xfrm>
            <a:off x="540250" y="6158011"/>
            <a:ext cx="44804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https://www.sciencebuddies.org/blog/a-strong-hypothesis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97031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05A30-811C-3D48-A9FB-C269FF21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5D4F4-6546-EF44-8A04-82CF953DF7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Hypotheses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2923A7-79A1-9D49-87D7-973FB1265A3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When there is less oxygen in the water, rainbow trout suffer more lice.</a:t>
            </a:r>
          </a:p>
          <a:p>
            <a:r>
              <a:rPr lang="en-US" dirty="0"/>
              <a:t>Aphid-infected plants that are exposed to ladybugs will have fewer aphids after a week than aphid-infected plants which are left untreated.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30F80D-8F8B-3F4C-BB70-30B01480DD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Bad Hypotheses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28B169-02FF-3746-A235-4BDB261FAE4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Our universe is surrounded by another, larger universe, with which we can have absolutely no contact.</a:t>
            </a:r>
          </a:p>
          <a:p>
            <a:r>
              <a:rPr lang="en-US" dirty="0"/>
              <a:t>Ladybugs are a good natural pesticide for treating aphid infected plants.</a:t>
            </a:r>
          </a:p>
        </p:txBody>
      </p:sp>
    </p:spTree>
    <p:extLst>
      <p:ext uri="{BB962C8B-B14F-4D97-AF65-F5344CB8AC3E}">
        <p14:creationId xmlns:p14="http://schemas.microsoft.com/office/powerpoint/2010/main" val="1150954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28285</TotalTime>
  <Words>1170</Words>
  <Application>Microsoft Office PowerPoint</Application>
  <PresentationFormat>Widescreen</PresentationFormat>
  <Paragraphs>158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Office Theme</vt:lpstr>
      <vt:lpstr>Study Design</vt:lpstr>
      <vt:lpstr>Data Science Process</vt:lpstr>
      <vt:lpstr>Modes of Inquiry: Data Driven</vt:lpstr>
      <vt:lpstr>Modes of Inquiry: Hypothesis Driven</vt:lpstr>
      <vt:lpstr>Study Design</vt:lpstr>
      <vt:lpstr>Research Questions</vt:lpstr>
      <vt:lpstr>Research Questions</vt:lpstr>
      <vt:lpstr>Hypotheses</vt:lpstr>
      <vt:lpstr>Hypotheses</vt:lpstr>
      <vt:lpstr>Study Types</vt:lpstr>
      <vt:lpstr>Correlation does not imply Causation</vt:lpstr>
      <vt:lpstr>What and How Much Data</vt:lpstr>
      <vt:lpstr>Sampling Bias</vt:lpstr>
      <vt:lpstr>Feasibility &amp; Sustainability</vt:lpstr>
      <vt:lpstr>Example Experiment</vt:lpstr>
      <vt:lpstr>Renal Disease and Injury</vt:lpstr>
      <vt:lpstr>The kidney and the Glomerulus</vt:lpstr>
      <vt:lpstr>The Kidney and Glomerulus</vt:lpstr>
      <vt:lpstr>Hypothesis generation</vt:lpstr>
      <vt:lpstr>A controlled study</vt:lpstr>
      <vt:lpstr>Sampling bias?</vt:lpstr>
      <vt:lpstr>Hypothesis 1 – Sampling Bias</vt:lpstr>
      <vt:lpstr>Hypothesis 2 – Spatial Distribution</vt:lpstr>
      <vt:lpstr>Hypothesis 2</vt:lpstr>
      <vt:lpstr>Additional Study Considerations</vt:lpstr>
      <vt:lpstr>Ethical Considerations</vt:lpstr>
      <vt:lpstr>Data Privacy Laws</vt:lpstr>
      <vt:lpstr>Institutional Review Board</vt:lpstr>
      <vt:lpstr>Security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CS4981 Data Science</dc:title>
  <dc:creator>Nowling, RJ</dc:creator>
  <cp:lastModifiedBy>John</cp:lastModifiedBy>
  <cp:revision>212</cp:revision>
  <dcterms:created xsi:type="dcterms:W3CDTF">2018-08-24T15:44:19Z</dcterms:created>
  <dcterms:modified xsi:type="dcterms:W3CDTF">2020-12-14T23:48:25Z</dcterms:modified>
</cp:coreProperties>
</file>

<file path=docProps/thumbnail.jpeg>
</file>